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6" r:id="rId2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9" Type="http://schemas.openxmlformats.org/officeDocument/2006/relationships/slide" Target="slides/slide9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11.xml"/></Relationships>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3">
            <a:extLst>
              <a:ext uri="{FF2B5EF4-FFF2-40B4-BE49-F238E27FC236}">
                <a16:creationId xmlns:a16="http://schemas.microsoft.com/office/drawing/2014/main" id="{AC214825-904D-E8A1-4DEF-3BF505CC3DA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For Conceptual Purposes Only</a:t>
            </a:r>
          </a:p>
        </p:txBody>
      </p:sp>
      <p:sp>
        <p:nvSpPr>
          <p:cNvPr id="4" name="灯片编号占位符 4">
            <a:extLst>
              <a:ext uri="{FF2B5EF4-FFF2-40B4-BE49-F238E27FC236}">
                <a16:creationId xmlns:a16="http://schemas.microsoft.com/office/drawing/2014/main" id="{1BF0EF3E-2D87-F37A-E155-6DDC47405A8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A47C2D-20B8-46D1-96B8-881CB870A3A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40290" name="Rectangle 2">
            <a:extLst>
              <a:ext uri="{FF2B5EF4-FFF2-40B4-BE49-F238E27FC236}">
                <a16:creationId xmlns:a16="http://schemas.microsoft.com/office/drawing/2014/main" id="{75571384-DE5E-D4D5-2DD5-E09694CB0D43}"/>
              </a:ext>
            </a:extLst>
          </p:cNvPr>
          <p:cNvSpPr>
            <a:spLocks noGrp="1" noChangeArrowheads="1"/>
          </p:cNvSpPr>
          <p:nvPr>
            <p:ph/>
          </p:nvPr>
        </p:nvSpPr>
        <p:spPr>
          <a:xfrm>
            <a:off x="0" y="0"/>
          </a:xfrm>
        </p:spPr>
        <p:txBody>
          <a:bodyPr/>
          <a:lstStyle/>
          <a:p>
            <a:pPr algn="ctr" eaLnBrk="0" hangingPunct="0">
              <a:lnSpc>
                <a:spcPct val="90000"/>
              </a:lnSpc>
              <a:buFontTx/>
              <a:buNone/>
            </a:pPr>
            <a:r>
              <a:rPr lang="en-US" altLang="zh-CN" sz="3600" b="1" u="sng">
                <a:solidFill>
                  <a:schemeClr val="accent2"/>
                </a:solidFill>
                <a:ea typeface="宋体" panose="02010600030101010101" pitchFamily="2" charset="-122"/>
              </a:rPr>
              <a:t>Release 3 – AM Reports</a:t>
            </a:r>
          </a:p>
          <a:p>
            <a:pPr eaLnBrk="0" hangingPunct="0">
              <a:lnSpc>
                <a:spcPct val="90000"/>
              </a:lnSpc>
              <a:buFontTx/>
              <a:buNone/>
            </a:pPr>
            <a:r>
              <a:rPr lang="en-US" altLang="zh-CN" sz="2000" b="1">
                <a:solidFill>
                  <a:schemeClr val="tx2"/>
                </a:solidFill>
                <a:ea typeface="宋体" panose="02010600030101010101" pitchFamily="2" charset="-122"/>
              </a:rPr>
              <a:t>	</a:t>
            </a:r>
          </a:p>
          <a:p>
            <a:pPr eaLnBrk="0" hangingPunct="0">
              <a:lnSpc>
                <a:spcPct val="90000"/>
              </a:lnSpc>
              <a:buFontTx/>
              <a:buNone/>
            </a:pPr>
            <a:r>
              <a:rPr lang="en-US" altLang="zh-CN" sz="2400" b="1">
                <a:solidFill>
                  <a:schemeClr val="accent2"/>
                </a:solidFill>
                <a:ea typeface="宋体" panose="02010600030101010101" pitchFamily="2" charset="-122"/>
              </a:rPr>
              <a:t>Account Mgmt – 67 reports</a:t>
            </a:r>
          </a:p>
          <a:p>
            <a:pPr lvl="1" eaLnBrk="0" hangingPunct="0">
              <a:lnSpc>
                <a:spcPct val="90000"/>
              </a:lnSpc>
            </a:pPr>
            <a:r>
              <a:rPr lang="en-US" altLang="zh-CN" sz="1800" b="1">
                <a:solidFill>
                  <a:schemeClr val="accent2"/>
                </a:solidFill>
                <a:ea typeface="宋体" panose="02010600030101010101" pitchFamily="2" charset="-122"/>
              </a:rPr>
              <a:t>New User Interface </a:t>
            </a:r>
          </a:p>
          <a:p>
            <a:pPr lvl="1" eaLnBrk="0" hangingPunct="0">
              <a:lnSpc>
                <a:spcPct val="90000"/>
              </a:lnSpc>
            </a:pPr>
            <a:r>
              <a:rPr lang="en-US" altLang="zh-CN" sz="1800" b="1">
                <a:solidFill>
                  <a:schemeClr val="accent2"/>
                </a:solidFill>
                <a:ea typeface="宋体" panose="02010600030101010101" pitchFamily="2" charset="-122"/>
              </a:rPr>
              <a:t>Updated Release 2 reports</a:t>
            </a:r>
          </a:p>
          <a:p>
            <a:pPr lvl="1" eaLnBrk="0" hangingPunct="0">
              <a:lnSpc>
                <a:spcPct val="90000"/>
              </a:lnSpc>
            </a:pPr>
            <a:r>
              <a:rPr lang="en-US" altLang="zh-CN" sz="1800" b="1">
                <a:solidFill>
                  <a:schemeClr val="accent2"/>
                </a:solidFill>
                <a:ea typeface="宋体" panose="02010600030101010101" pitchFamily="2" charset="-122"/>
              </a:rPr>
              <a:t>New Data Type (Cargo Entry) </a:t>
            </a:r>
          </a:p>
          <a:p>
            <a:pPr lvl="1" eaLnBrk="0" hangingPunct="0">
              <a:lnSpc>
                <a:spcPct val="90000"/>
              </a:lnSpc>
            </a:pPr>
            <a:r>
              <a:rPr lang="en-US" altLang="zh-CN" sz="1800" b="1">
                <a:solidFill>
                  <a:schemeClr val="accent2"/>
                </a:solidFill>
                <a:ea typeface="宋体" panose="02010600030101010101" pitchFamily="2" charset="-122"/>
              </a:rPr>
              <a:t>New Reports</a:t>
            </a:r>
            <a:r>
              <a:rPr lang="en-US" altLang="zh-CN" sz="2200" b="1">
                <a:solidFill>
                  <a:schemeClr val="bg2"/>
                </a:solidFill>
                <a:ea typeface="宋体" panose="02010600030101010101" pitchFamily="2" charset="-122"/>
              </a:rPr>
              <a:t> </a:t>
            </a:r>
          </a:p>
          <a:p>
            <a:pPr lvl="2" eaLnBrk="0" hangingPunct="0">
              <a:lnSpc>
                <a:spcPct val="90000"/>
              </a:lnSpc>
            </a:pPr>
            <a:r>
              <a:rPr lang="en-US" altLang="zh-CN" sz="1300" b="1">
                <a:solidFill>
                  <a:schemeClr val="bg2"/>
                </a:solidFill>
                <a:ea typeface="宋体" panose="02010600030101010101" pitchFamily="2" charset="-122"/>
              </a:rPr>
              <a:t>Advanced queries (Entry Summary, Cargo Entry, Cargo Exams and Team Reviews)</a:t>
            </a:r>
          </a:p>
          <a:p>
            <a:pPr lvl="2" eaLnBrk="0" hangingPunct="0">
              <a:lnSpc>
                <a:spcPct val="90000"/>
              </a:lnSpc>
            </a:pPr>
            <a:r>
              <a:rPr lang="en-US" altLang="zh-CN" sz="1300" b="1">
                <a:solidFill>
                  <a:schemeClr val="bg2"/>
                </a:solidFill>
                <a:ea typeface="宋体" panose="02010600030101010101" pitchFamily="2" charset="-122"/>
              </a:rPr>
              <a:t>Filer by Port</a:t>
            </a:r>
          </a:p>
          <a:p>
            <a:pPr lvl="2" eaLnBrk="0" hangingPunct="0">
              <a:lnSpc>
                <a:spcPct val="90000"/>
              </a:lnSpc>
            </a:pPr>
            <a:r>
              <a:rPr lang="en-US" altLang="zh-CN" sz="1300" b="1">
                <a:solidFill>
                  <a:schemeClr val="bg2"/>
                </a:solidFill>
                <a:ea typeface="宋体" panose="02010600030101010101" pitchFamily="2" charset="-122"/>
              </a:rPr>
              <a:t>New Compliance Quick View and Reports</a:t>
            </a:r>
          </a:p>
          <a:p>
            <a:pPr lvl="2" eaLnBrk="0" hangingPunct="0">
              <a:lnSpc>
                <a:spcPct val="90000"/>
              </a:lnSpc>
            </a:pPr>
            <a:r>
              <a:rPr lang="en-US" altLang="zh-CN" sz="1300" b="1">
                <a:solidFill>
                  <a:schemeClr val="bg2"/>
                </a:solidFill>
                <a:ea typeface="宋体" panose="02010600030101010101" pitchFamily="2" charset="-122"/>
              </a:rPr>
              <a:t>Broker/Filer Quick Views</a:t>
            </a:r>
            <a:endParaRPr lang="en-US" altLang="zh-CN" sz="1800" b="1">
              <a:solidFill>
                <a:schemeClr val="bg2"/>
              </a:solidFill>
              <a:ea typeface="宋体" panose="02010600030101010101" pitchFamily="2" charset="-122"/>
            </a:endParaRPr>
          </a:p>
          <a:p>
            <a:pPr lvl="1" eaLnBrk="0" hangingPunct="0">
              <a:lnSpc>
                <a:spcPct val="90000"/>
              </a:lnSpc>
            </a:pPr>
            <a:r>
              <a:rPr lang="en-US" altLang="zh-CN" sz="1800" b="1">
                <a:solidFill>
                  <a:schemeClr val="accent2"/>
                </a:solidFill>
                <a:ea typeface="宋体" panose="02010600030101010101" pitchFamily="2" charset="-122"/>
              </a:rPr>
              <a:t>New Functionality</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